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21383625" cy="30275213"/>
  <p:notesSz cx="6858000" cy="9144000"/>
  <p:defaultTextStyle>
    <a:defPPr lvl="0">
      <a:defRPr lang="nl-NL"/>
    </a:defPPr>
    <a:lvl1pPr marL="0" lvl="1" algn="l" defTabSz="646298" rtl="0" eaLnBrk="1" latinLnBrk="0" hangingPunct="1">
      <a:defRPr sz="1272" kern="1200">
        <a:solidFill>
          <a:schemeClr val="tx1"/>
        </a:solidFill>
        <a:latin typeface="+mn-lt"/>
        <a:ea typeface="+mn-ea"/>
        <a:cs typeface="+mn-cs"/>
      </a:defRPr>
    </a:lvl1pPr>
    <a:lvl2pPr marL="323149" lvl="2" algn="l" defTabSz="646298" rtl="0" eaLnBrk="1" latinLnBrk="0" hangingPunct="1">
      <a:defRPr sz="1272" kern="1200">
        <a:solidFill>
          <a:schemeClr val="tx1"/>
        </a:solidFill>
        <a:latin typeface="+mn-lt"/>
        <a:ea typeface="+mn-ea"/>
        <a:cs typeface="+mn-cs"/>
      </a:defRPr>
    </a:lvl2pPr>
    <a:lvl3pPr marL="646298" lvl="3" algn="l" defTabSz="646298" rtl="0" eaLnBrk="1" latinLnBrk="0" hangingPunct="1">
      <a:defRPr sz="1272" kern="1200">
        <a:solidFill>
          <a:schemeClr val="tx1"/>
        </a:solidFill>
        <a:latin typeface="+mn-lt"/>
        <a:ea typeface="+mn-ea"/>
        <a:cs typeface="+mn-cs"/>
      </a:defRPr>
    </a:lvl3pPr>
    <a:lvl4pPr marL="969447" lvl="4" algn="l" defTabSz="646298" rtl="0" eaLnBrk="1" latinLnBrk="0" hangingPunct="1">
      <a:defRPr sz="1272" kern="1200">
        <a:solidFill>
          <a:schemeClr val="tx1"/>
        </a:solidFill>
        <a:latin typeface="+mn-lt"/>
        <a:ea typeface="+mn-ea"/>
        <a:cs typeface="+mn-cs"/>
      </a:defRPr>
    </a:lvl4pPr>
    <a:lvl5pPr marL="1292596" algn="l" defTabSz="646298" rtl="0" eaLnBrk="1" latinLnBrk="0" hangingPunct="1">
      <a:defRPr sz="1272" kern="1200">
        <a:solidFill>
          <a:schemeClr val="tx1"/>
        </a:solidFill>
        <a:latin typeface="+mn-lt"/>
        <a:ea typeface="+mn-ea"/>
        <a:cs typeface="+mn-cs"/>
      </a:defRPr>
    </a:lvl5pPr>
    <a:lvl6pPr marL="1615745" algn="l" defTabSz="646298" rtl="0" eaLnBrk="1" latinLnBrk="0" hangingPunct="1">
      <a:defRPr sz="1272" kern="1200">
        <a:solidFill>
          <a:schemeClr val="tx1"/>
        </a:solidFill>
        <a:latin typeface="+mn-lt"/>
        <a:ea typeface="+mn-ea"/>
        <a:cs typeface="+mn-cs"/>
      </a:defRPr>
    </a:lvl6pPr>
    <a:lvl7pPr marL="1938894" algn="l" defTabSz="646298" rtl="0" eaLnBrk="1" latinLnBrk="0" hangingPunct="1">
      <a:defRPr sz="1272" kern="1200">
        <a:solidFill>
          <a:schemeClr val="tx1"/>
        </a:solidFill>
        <a:latin typeface="+mn-lt"/>
        <a:ea typeface="+mn-ea"/>
        <a:cs typeface="+mn-cs"/>
      </a:defRPr>
    </a:lvl7pPr>
    <a:lvl8pPr marL="2262043" algn="l" defTabSz="646298" rtl="0" eaLnBrk="1" latinLnBrk="0" hangingPunct="1">
      <a:defRPr sz="1272" kern="1200">
        <a:solidFill>
          <a:schemeClr val="tx1"/>
        </a:solidFill>
        <a:latin typeface="+mn-lt"/>
        <a:ea typeface="+mn-ea"/>
        <a:cs typeface="+mn-cs"/>
      </a:defRPr>
    </a:lvl8pPr>
    <a:lvl9pPr marL="2585192" algn="l" defTabSz="646298" rtl="0" eaLnBrk="1" latinLnBrk="0" hangingPunct="1">
      <a:defRPr sz="127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747" userDrawn="1">
          <p15:clr>
            <a:srgbClr val="A4A3A4"/>
          </p15:clr>
        </p15:guide>
        <p15:guide id="2" pos="1346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CD00"/>
    <a:srgbClr val="FFCB00"/>
    <a:srgbClr val="FCE1BE"/>
    <a:srgbClr val="FADAB3"/>
    <a:srgbClr val="FEE7C9"/>
    <a:srgbClr val="E47823"/>
    <a:srgbClr val="005857"/>
    <a:srgbClr val="027077"/>
    <a:srgbClr val="FFEED6"/>
    <a:srgbClr val="00606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F48040-07A4-4C2D-8C69-4EDC32BE1A07}" v="1" dt="2025-05-27T13:01:37.999"/>
  </p1510:revLst>
</p1510:revInfo>
</file>

<file path=ppt/tableStyles.xml><?xml version="1.0" encoding="utf-8"?>
<a:tblStyleLst xmlns:a="http://schemas.openxmlformats.org/drawingml/2006/main" def="{5C22544A-7EE6-4342-B048-85BDC9FD1C3A}">
  <a:tblStyle styleId="{68D230F3-CF80-4859-8CE7-A43EE81993B5}" styleName="Stijl, licht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3296810-A885-4BE3-A3E7-6D5BEEA58F35}" styleName="Stijl, gemiddeld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Stijl, gemiddeld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8FB837D-C827-4EFA-A057-4D05807E0F7C}" styleName="Stijl, thema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Stijl, thema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Stijl, thema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Geen stijl, geen raster">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38B1855-1B75-4FBE-930C-398BA8C253C6}" styleName="Stijl, thema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312" autoAdjust="0"/>
    <p:restoredTop sz="50000" autoAdjust="0"/>
  </p:normalViewPr>
  <p:slideViewPr>
    <p:cSldViewPr snapToObjects="1">
      <p:cViewPr>
        <p:scale>
          <a:sx n="30" d="100"/>
          <a:sy n="30" d="100"/>
        </p:scale>
        <p:origin x="2232" y="19"/>
      </p:cViewPr>
      <p:guideLst>
        <p:guide orient="horz" pos="4747"/>
        <p:guide pos="1346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DC829B4-9606-2A42-8BE7-C95716C4B49D}" type="datetimeFigureOut">
              <a:rPr lang="nl-NL" smtClean="0"/>
              <a:t>27-5-2025</a:t>
            </a:fld>
            <a:endParaRPr lang="nl-NL"/>
          </a:p>
        </p:txBody>
      </p:sp>
      <p:sp>
        <p:nvSpPr>
          <p:cNvPr id="4" name="Tijdelijke aanduiding voor dia-afbeelding 3"/>
          <p:cNvSpPr>
            <a:spLocks noGrp="1" noRot="1" noChangeAspect="1"/>
          </p:cNvSpPr>
          <p:nvPr>
            <p:ph type="sldImg" idx="2"/>
          </p:nvPr>
        </p:nvSpPr>
        <p:spPr>
          <a:xfrm>
            <a:off x="2217738" y="685800"/>
            <a:ext cx="2422525"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a:t>Klik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BE81A27-1440-C343-B73A-EDC558E67D24}" type="slidenum">
              <a:rPr lang="nl-NL" smtClean="0"/>
              <a:t>‹#›</a:t>
            </a:fld>
            <a:endParaRPr lang="nl-NL"/>
          </a:p>
        </p:txBody>
      </p:sp>
    </p:spTree>
    <p:extLst>
      <p:ext uri="{BB962C8B-B14F-4D97-AF65-F5344CB8AC3E}">
        <p14:creationId xmlns:p14="http://schemas.microsoft.com/office/powerpoint/2010/main" val="3671954100"/>
      </p:ext>
    </p:extLst>
  </p:cSld>
  <p:clrMap bg1="lt1" tx1="dk1" bg2="lt2" tx2="dk2" accent1="accent1" accent2="accent2" accent3="accent3" accent4="accent4" accent5="accent5" accent6="accent6" hlink="hlink" folHlink="folHlink"/>
  <p:notesStyle>
    <a:lvl1pPr marL="0" algn="l" defTabSz="1475919" rtl="0" eaLnBrk="1" latinLnBrk="0" hangingPunct="1">
      <a:defRPr sz="3887" kern="1200">
        <a:solidFill>
          <a:schemeClr val="tx1"/>
        </a:solidFill>
        <a:latin typeface="+mn-lt"/>
        <a:ea typeface="+mn-ea"/>
        <a:cs typeface="+mn-cs"/>
      </a:defRPr>
    </a:lvl1pPr>
    <a:lvl2pPr marL="1475919" algn="l" defTabSz="1475919" rtl="0" eaLnBrk="1" latinLnBrk="0" hangingPunct="1">
      <a:defRPr sz="3887" kern="1200">
        <a:solidFill>
          <a:schemeClr val="tx1"/>
        </a:solidFill>
        <a:latin typeface="+mn-lt"/>
        <a:ea typeface="+mn-ea"/>
        <a:cs typeface="+mn-cs"/>
      </a:defRPr>
    </a:lvl2pPr>
    <a:lvl3pPr marL="2951836" algn="l" defTabSz="1475919" rtl="0" eaLnBrk="1" latinLnBrk="0" hangingPunct="1">
      <a:defRPr sz="3887" kern="1200">
        <a:solidFill>
          <a:schemeClr val="tx1"/>
        </a:solidFill>
        <a:latin typeface="+mn-lt"/>
        <a:ea typeface="+mn-ea"/>
        <a:cs typeface="+mn-cs"/>
      </a:defRPr>
    </a:lvl3pPr>
    <a:lvl4pPr marL="4427755" algn="l" defTabSz="1475919" rtl="0" eaLnBrk="1" latinLnBrk="0" hangingPunct="1">
      <a:defRPr sz="3887" kern="1200">
        <a:solidFill>
          <a:schemeClr val="tx1"/>
        </a:solidFill>
        <a:latin typeface="+mn-lt"/>
        <a:ea typeface="+mn-ea"/>
        <a:cs typeface="+mn-cs"/>
      </a:defRPr>
    </a:lvl4pPr>
    <a:lvl5pPr marL="5903673" algn="l" defTabSz="1475919" rtl="0" eaLnBrk="1" latinLnBrk="0" hangingPunct="1">
      <a:defRPr sz="3887" kern="1200">
        <a:solidFill>
          <a:schemeClr val="tx1"/>
        </a:solidFill>
        <a:latin typeface="+mn-lt"/>
        <a:ea typeface="+mn-ea"/>
        <a:cs typeface="+mn-cs"/>
      </a:defRPr>
    </a:lvl5pPr>
    <a:lvl6pPr marL="7379591" algn="l" defTabSz="1475919" rtl="0" eaLnBrk="1" latinLnBrk="0" hangingPunct="1">
      <a:defRPr sz="3887" kern="1200">
        <a:solidFill>
          <a:schemeClr val="tx1"/>
        </a:solidFill>
        <a:latin typeface="+mn-lt"/>
        <a:ea typeface="+mn-ea"/>
        <a:cs typeface="+mn-cs"/>
      </a:defRPr>
    </a:lvl6pPr>
    <a:lvl7pPr marL="8855509" algn="l" defTabSz="1475919" rtl="0" eaLnBrk="1" latinLnBrk="0" hangingPunct="1">
      <a:defRPr sz="3887" kern="1200">
        <a:solidFill>
          <a:schemeClr val="tx1"/>
        </a:solidFill>
        <a:latin typeface="+mn-lt"/>
        <a:ea typeface="+mn-ea"/>
        <a:cs typeface="+mn-cs"/>
      </a:defRPr>
    </a:lvl7pPr>
    <a:lvl8pPr marL="10331428" algn="l" defTabSz="1475919" rtl="0" eaLnBrk="1" latinLnBrk="0" hangingPunct="1">
      <a:defRPr sz="3887" kern="1200">
        <a:solidFill>
          <a:schemeClr val="tx1"/>
        </a:solidFill>
        <a:latin typeface="+mn-lt"/>
        <a:ea typeface="+mn-ea"/>
        <a:cs typeface="+mn-cs"/>
      </a:defRPr>
    </a:lvl8pPr>
    <a:lvl9pPr marL="11807346" algn="l" defTabSz="1475919" rtl="0" eaLnBrk="1" latinLnBrk="0" hangingPunct="1">
      <a:defRPr sz="388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2217738" y="685800"/>
            <a:ext cx="2422525" cy="3429000"/>
          </a:xfrm>
        </p:spPr>
      </p:sp>
      <p:sp>
        <p:nvSpPr>
          <p:cNvPr id="3" name="Tijdelijke aanduiding voor notities 2"/>
          <p:cNvSpPr>
            <a:spLocks noGrp="1"/>
          </p:cNvSpPr>
          <p:nvPr>
            <p:ph type="body" idx="1"/>
          </p:nvPr>
        </p:nvSpPr>
        <p:spPr/>
        <p:txBody>
          <a:bodyPr/>
          <a:lstStyle/>
          <a:p>
            <a:endParaRPr lang="nl-NL" dirty="0"/>
          </a:p>
        </p:txBody>
      </p:sp>
      <p:sp>
        <p:nvSpPr>
          <p:cNvPr id="4" name="Tijdelijke aanduiding voor dianummer 3"/>
          <p:cNvSpPr>
            <a:spLocks noGrp="1"/>
          </p:cNvSpPr>
          <p:nvPr>
            <p:ph type="sldNum" sz="quarter" idx="10"/>
          </p:nvPr>
        </p:nvSpPr>
        <p:spPr/>
        <p:txBody>
          <a:bodyPr/>
          <a:lstStyle/>
          <a:p>
            <a:fld id="{3BE81A27-1440-C343-B73A-EDC558E67D24}" type="slidenum">
              <a:rPr lang="nl-NL" smtClean="0"/>
              <a:t>1</a:t>
            </a:fld>
            <a:endParaRPr lang="nl-NL"/>
          </a:p>
        </p:txBody>
      </p:sp>
    </p:spTree>
    <p:extLst>
      <p:ext uri="{BB962C8B-B14F-4D97-AF65-F5344CB8AC3E}">
        <p14:creationId xmlns:p14="http://schemas.microsoft.com/office/powerpoint/2010/main" val="2046057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Leeg">
    <p:bg>
      <p:bgPr>
        <a:solidFill>
          <a:schemeClr val="bg1"/>
        </a:solidFill>
        <a:effectLst/>
      </p:bgPr>
    </p:b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a:xfrm>
            <a:off x="1069183" y="28060643"/>
            <a:ext cx="4989513" cy="1611875"/>
          </a:xfrm>
          <a:prstGeom prst="rect">
            <a:avLst/>
          </a:prstGeom>
        </p:spPr>
        <p:txBody>
          <a:bodyPr/>
          <a:lstStyle/>
          <a:p>
            <a:fld id="{C28BEF97-4A46-C940-8C59-2C42CB4C4E51}" type="datetimeFigureOut">
              <a:rPr lang="nl-NL" smtClean="0"/>
              <a:t>27-5-2025</a:t>
            </a:fld>
            <a:endParaRPr lang="nl-NL"/>
          </a:p>
        </p:txBody>
      </p:sp>
      <p:sp>
        <p:nvSpPr>
          <p:cNvPr id="3" name="Tijdelijke aanduiding voor voettekst 2"/>
          <p:cNvSpPr>
            <a:spLocks noGrp="1"/>
          </p:cNvSpPr>
          <p:nvPr>
            <p:ph type="ftr" sz="quarter" idx="11"/>
          </p:nvPr>
        </p:nvSpPr>
        <p:spPr>
          <a:xfrm>
            <a:off x="7306074" y="28060643"/>
            <a:ext cx="6771481" cy="1611875"/>
          </a:xfrm>
          <a:prstGeom prst="rect">
            <a:avLst/>
          </a:prstGeom>
        </p:spPr>
        <p:txBody>
          <a:bodyPr/>
          <a:lstStyle/>
          <a:p>
            <a:endParaRPr lang="nl-NL"/>
          </a:p>
        </p:txBody>
      </p:sp>
      <p:sp>
        <p:nvSpPr>
          <p:cNvPr id="4" name="Tijdelijke aanduiding voor dianummer 3"/>
          <p:cNvSpPr>
            <a:spLocks noGrp="1"/>
          </p:cNvSpPr>
          <p:nvPr>
            <p:ph type="sldNum" sz="quarter" idx="12"/>
          </p:nvPr>
        </p:nvSpPr>
        <p:spPr>
          <a:xfrm>
            <a:off x="15324932" y="28060643"/>
            <a:ext cx="4989513" cy="1611875"/>
          </a:xfrm>
          <a:prstGeom prst="rect">
            <a:avLst/>
          </a:prstGeom>
        </p:spPr>
        <p:txBody>
          <a:bodyPr/>
          <a:lstStyle/>
          <a:p>
            <a:fld id="{83473042-6688-F148-AA6B-B0D689358453}" type="slidenum">
              <a:rPr lang="nl-NL" smtClean="0"/>
              <a:t>‹#›</a:t>
            </a:fld>
            <a:endParaRPr lang="nl-NL"/>
          </a:p>
        </p:txBody>
      </p:sp>
      <p:pic>
        <p:nvPicPr>
          <p:cNvPr id="6" name="Afbeelding 5" descr="Afbeelding met tekst&#10;&#10;Automatisch gegenereerde beschrijving">
            <a:extLst>
              <a:ext uri="{FF2B5EF4-FFF2-40B4-BE49-F238E27FC236}">
                <a16:creationId xmlns:a16="http://schemas.microsoft.com/office/drawing/2014/main" id="{C7A2DF9D-CA9F-014B-8D46-09573ECA44C4}"/>
              </a:ext>
            </a:extLst>
          </p:cNvPr>
          <p:cNvPicPr>
            <a:picLocks noChangeAspect="1"/>
          </p:cNvPicPr>
          <p:nvPr userDrawn="1"/>
        </p:nvPicPr>
        <p:blipFill>
          <a:blip r:embed="rId2"/>
          <a:stretch>
            <a:fillRect/>
          </a:stretch>
        </p:blipFill>
        <p:spPr>
          <a:xfrm>
            <a:off x="3915" y="0"/>
            <a:ext cx="6975130" cy="2745896"/>
          </a:xfrm>
          <a:prstGeom prst="rect">
            <a:avLst/>
          </a:prstGeom>
        </p:spPr>
      </p:pic>
    </p:spTree>
    <p:extLst>
      <p:ext uri="{BB962C8B-B14F-4D97-AF65-F5344CB8AC3E}">
        <p14:creationId xmlns:p14="http://schemas.microsoft.com/office/powerpoint/2010/main" val="1664232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pic>
        <p:nvPicPr>
          <p:cNvPr id="18" name="Afbeelding 17">
            <a:extLst>
              <a:ext uri="{FF2B5EF4-FFF2-40B4-BE49-F238E27FC236}">
                <a16:creationId xmlns:a16="http://schemas.microsoft.com/office/drawing/2014/main" id="{AB4B6E47-B5D3-CE4B-89DB-4642D5792E4E}"/>
              </a:ext>
            </a:extLst>
          </p:cNvPr>
          <p:cNvPicPr>
            <a:picLocks noChangeAspect="1"/>
          </p:cNvPicPr>
          <p:nvPr userDrawn="1"/>
        </p:nvPicPr>
        <p:blipFill>
          <a:blip r:embed="rId3"/>
          <a:stretch>
            <a:fillRect/>
          </a:stretch>
        </p:blipFill>
        <p:spPr>
          <a:xfrm>
            <a:off x="0" y="19318"/>
            <a:ext cx="7028229" cy="2766799"/>
          </a:xfrm>
          <a:prstGeom prst="rect">
            <a:avLst/>
          </a:prstGeom>
        </p:spPr>
      </p:pic>
      <p:sp>
        <p:nvSpPr>
          <p:cNvPr id="6" name="Rechthoek 5">
            <a:extLst>
              <a:ext uri="{FF2B5EF4-FFF2-40B4-BE49-F238E27FC236}">
                <a16:creationId xmlns:a16="http://schemas.microsoft.com/office/drawing/2014/main" id="{533F3BD2-EFF7-9E44-B6B5-96CE2158B111}"/>
              </a:ext>
            </a:extLst>
          </p:cNvPr>
          <p:cNvSpPr/>
          <p:nvPr userDrawn="1"/>
        </p:nvSpPr>
        <p:spPr>
          <a:xfrm>
            <a:off x="7028230" y="-589"/>
            <a:ext cx="7082409" cy="271903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l-NL" sz="898" strike="sngStrike"/>
          </a:p>
        </p:txBody>
      </p:sp>
      <p:sp>
        <p:nvSpPr>
          <p:cNvPr id="7" name="Rechthoek 6">
            <a:extLst>
              <a:ext uri="{FF2B5EF4-FFF2-40B4-BE49-F238E27FC236}">
                <a16:creationId xmlns:a16="http://schemas.microsoft.com/office/drawing/2014/main" id="{9DC6BDAC-A25B-AD43-ABA0-429F1CC5F10D}"/>
              </a:ext>
            </a:extLst>
          </p:cNvPr>
          <p:cNvSpPr/>
          <p:nvPr userDrawn="1"/>
        </p:nvSpPr>
        <p:spPr>
          <a:xfrm>
            <a:off x="0" y="28988391"/>
            <a:ext cx="21378299" cy="1286822"/>
          </a:xfrm>
          <a:prstGeom prst="rect">
            <a:avLst/>
          </a:prstGeom>
          <a:solidFill>
            <a:srgbClr val="FFCD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898"/>
          </a:p>
        </p:txBody>
      </p:sp>
    </p:spTree>
    <p:extLst>
      <p:ext uri="{BB962C8B-B14F-4D97-AF65-F5344CB8AC3E}">
        <p14:creationId xmlns:p14="http://schemas.microsoft.com/office/powerpoint/2010/main" val="279177222"/>
      </p:ext>
    </p:extLst>
  </p:cSld>
  <p:clrMap bg1="lt1" tx1="dk1" bg2="lt2" tx2="dk2" accent1="accent1" accent2="accent2" accent3="accent3" accent4="accent4" accent5="accent5" accent6="accent6" hlink="hlink" folHlink="folHlink"/>
  <p:sldLayoutIdLst>
    <p:sldLayoutId id="2147483686" r:id="rId1"/>
  </p:sldLayoutIdLst>
  <p:txStyles>
    <p:titleStyle>
      <a:lvl1pPr algn="l" defTabSz="1603364" rtl="0" eaLnBrk="1" latinLnBrk="0" hangingPunct="1">
        <a:spcBef>
          <a:spcPct val="0"/>
        </a:spcBef>
        <a:buNone/>
        <a:defRPr sz="3682" b="0" i="0" kern="1200">
          <a:solidFill>
            <a:schemeClr val="tx1"/>
          </a:solidFill>
          <a:latin typeface="Merriweather Regular" panose="02060503050406030704" pitchFamily="18" charset="77"/>
          <a:ea typeface="+mj-ea"/>
          <a:cs typeface="+mj-cs"/>
        </a:defRPr>
      </a:lvl1pPr>
    </p:titleStyle>
    <p:bodyStyle>
      <a:lvl1pPr marL="0" indent="0" algn="l" defTabSz="1603364" rtl="0" eaLnBrk="1" latinLnBrk="0" hangingPunct="1">
        <a:lnSpc>
          <a:spcPct val="110000"/>
        </a:lnSpc>
        <a:spcBef>
          <a:spcPts val="0"/>
        </a:spcBef>
        <a:buFont typeface="Arial" pitchFamily="34" charset="0"/>
        <a:buNone/>
        <a:defRPr sz="2805"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1603364" rtl="0" eaLnBrk="1" latinLnBrk="0" hangingPunct="1">
        <a:lnSpc>
          <a:spcPct val="110000"/>
        </a:lnSpc>
        <a:spcBef>
          <a:spcPts val="0"/>
        </a:spcBef>
        <a:buFont typeface="Arial" pitchFamily="34" charset="0"/>
        <a:buNone/>
        <a:defRPr sz="2805" b="1"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473434" indent="-473434" algn="l" defTabSz="1603364" rtl="0" eaLnBrk="1" latinLnBrk="0" hangingPunct="1">
        <a:lnSpc>
          <a:spcPct val="110000"/>
        </a:lnSpc>
        <a:spcBef>
          <a:spcPts val="3682"/>
        </a:spcBef>
        <a:buFont typeface="Verdana" pitchFamily="34" charset="0"/>
        <a:buChar char="•"/>
        <a:defRPr sz="2805"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473434" indent="-473434" algn="l" defTabSz="1603364" rtl="0" eaLnBrk="1" latinLnBrk="0" hangingPunct="1">
        <a:lnSpc>
          <a:spcPct val="110000"/>
        </a:lnSpc>
        <a:spcBef>
          <a:spcPts val="3682"/>
        </a:spcBef>
        <a:buFont typeface="Verdana" pitchFamily="34" charset="0"/>
        <a:buChar char="•"/>
        <a:defRPr sz="2805"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1420303" indent="-473434" algn="l" defTabSz="1603364" rtl="0" eaLnBrk="1" latinLnBrk="0" hangingPunct="1">
        <a:lnSpc>
          <a:spcPct val="110000"/>
        </a:lnSpc>
        <a:spcBef>
          <a:spcPts val="0"/>
        </a:spcBef>
        <a:buFont typeface="Verdana" pitchFamily="34" charset="0"/>
        <a:buChar char="–"/>
        <a:defRPr sz="2805" b="0" i="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4409251" indent="-400841" algn="l" defTabSz="1603364" rtl="0" eaLnBrk="1" latinLnBrk="0" hangingPunct="1">
        <a:spcBef>
          <a:spcPct val="20000"/>
        </a:spcBef>
        <a:buFont typeface="Arial" pitchFamily="34" charset="0"/>
        <a:buChar char="•"/>
        <a:defRPr sz="3507" kern="1200">
          <a:solidFill>
            <a:schemeClr val="tx1"/>
          </a:solidFill>
          <a:latin typeface="+mn-lt"/>
          <a:ea typeface="+mn-ea"/>
          <a:cs typeface="+mn-cs"/>
        </a:defRPr>
      </a:lvl6pPr>
      <a:lvl7pPr marL="5210934" indent="-400841" algn="l" defTabSz="1603364" rtl="0" eaLnBrk="1" latinLnBrk="0" hangingPunct="1">
        <a:spcBef>
          <a:spcPct val="20000"/>
        </a:spcBef>
        <a:buFont typeface="Arial" pitchFamily="34" charset="0"/>
        <a:buChar char="•"/>
        <a:defRPr sz="3507" kern="1200">
          <a:solidFill>
            <a:schemeClr val="tx1"/>
          </a:solidFill>
          <a:latin typeface="+mn-lt"/>
          <a:ea typeface="+mn-ea"/>
          <a:cs typeface="+mn-cs"/>
        </a:defRPr>
      </a:lvl7pPr>
      <a:lvl8pPr marL="6012615" indent="-400841" algn="l" defTabSz="1603364" rtl="0" eaLnBrk="1" latinLnBrk="0" hangingPunct="1">
        <a:spcBef>
          <a:spcPct val="20000"/>
        </a:spcBef>
        <a:buFont typeface="Arial" pitchFamily="34" charset="0"/>
        <a:buChar char="•"/>
        <a:defRPr sz="3507" kern="1200">
          <a:solidFill>
            <a:schemeClr val="tx1"/>
          </a:solidFill>
          <a:latin typeface="+mn-lt"/>
          <a:ea typeface="+mn-ea"/>
          <a:cs typeface="+mn-cs"/>
        </a:defRPr>
      </a:lvl8pPr>
      <a:lvl9pPr marL="6814298" indent="-400841" algn="l" defTabSz="1603364" rtl="0" eaLnBrk="1" latinLnBrk="0" hangingPunct="1">
        <a:spcBef>
          <a:spcPct val="20000"/>
        </a:spcBef>
        <a:buFont typeface="Arial" pitchFamily="34" charset="0"/>
        <a:buChar char="•"/>
        <a:defRPr sz="3507" kern="1200">
          <a:solidFill>
            <a:schemeClr val="tx1"/>
          </a:solidFill>
          <a:latin typeface="+mn-lt"/>
          <a:ea typeface="+mn-ea"/>
          <a:cs typeface="+mn-cs"/>
        </a:defRPr>
      </a:lvl9pPr>
    </p:bodyStyle>
    <p:otherStyle>
      <a:defPPr>
        <a:defRPr lang="nl-NL"/>
      </a:defPPr>
      <a:lvl1pPr marL="0" algn="l" defTabSz="1603364" rtl="0" eaLnBrk="1" latinLnBrk="0" hangingPunct="1">
        <a:defRPr sz="3156" kern="1200">
          <a:solidFill>
            <a:schemeClr val="tx1"/>
          </a:solidFill>
          <a:latin typeface="+mn-lt"/>
          <a:ea typeface="+mn-ea"/>
          <a:cs typeface="+mn-cs"/>
        </a:defRPr>
      </a:lvl1pPr>
      <a:lvl2pPr marL="801682" algn="l" defTabSz="1603364" rtl="0" eaLnBrk="1" latinLnBrk="0" hangingPunct="1">
        <a:defRPr sz="3156" kern="1200">
          <a:solidFill>
            <a:schemeClr val="tx1"/>
          </a:solidFill>
          <a:latin typeface="+mn-lt"/>
          <a:ea typeface="+mn-ea"/>
          <a:cs typeface="+mn-cs"/>
        </a:defRPr>
      </a:lvl2pPr>
      <a:lvl3pPr marL="1603364" algn="l" defTabSz="1603364" rtl="0" eaLnBrk="1" latinLnBrk="0" hangingPunct="1">
        <a:defRPr sz="3156" kern="1200">
          <a:solidFill>
            <a:schemeClr val="tx1"/>
          </a:solidFill>
          <a:latin typeface="+mn-lt"/>
          <a:ea typeface="+mn-ea"/>
          <a:cs typeface="+mn-cs"/>
        </a:defRPr>
      </a:lvl3pPr>
      <a:lvl4pPr marL="2405046" algn="l" defTabSz="1603364" rtl="0" eaLnBrk="1" latinLnBrk="0" hangingPunct="1">
        <a:defRPr sz="3156" kern="1200">
          <a:solidFill>
            <a:schemeClr val="tx1"/>
          </a:solidFill>
          <a:latin typeface="+mn-lt"/>
          <a:ea typeface="+mn-ea"/>
          <a:cs typeface="+mn-cs"/>
        </a:defRPr>
      </a:lvl4pPr>
      <a:lvl5pPr marL="3206728" algn="l" defTabSz="1603364" rtl="0" eaLnBrk="1" latinLnBrk="0" hangingPunct="1">
        <a:defRPr sz="3156" kern="1200">
          <a:solidFill>
            <a:schemeClr val="tx1"/>
          </a:solidFill>
          <a:latin typeface="+mn-lt"/>
          <a:ea typeface="+mn-ea"/>
          <a:cs typeface="+mn-cs"/>
        </a:defRPr>
      </a:lvl5pPr>
      <a:lvl6pPr marL="4008411" algn="l" defTabSz="1603364" rtl="0" eaLnBrk="1" latinLnBrk="0" hangingPunct="1">
        <a:defRPr sz="3156" kern="1200">
          <a:solidFill>
            <a:schemeClr val="tx1"/>
          </a:solidFill>
          <a:latin typeface="+mn-lt"/>
          <a:ea typeface="+mn-ea"/>
          <a:cs typeface="+mn-cs"/>
        </a:defRPr>
      </a:lvl6pPr>
      <a:lvl7pPr marL="4810092" algn="l" defTabSz="1603364" rtl="0" eaLnBrk="1" latinLnBrk="0" hangingPunct="1">
        <a:defRPr sz="3156" kern="1200">
          <a:solidFill>
            <a:schemeClr val="tx1"/>
          </a:solidFill>
          <a:latin typeface="+mn-lt"/>
          <a:ea typeface="+mn-ea"/>
          <a:cs typeface="+mn-cs"/>
        </a:defRPr>
      </a:lvl7pPr>
      <a:lvl8pPr marL="5611775" algn="l" defTabSz="1603364" rtl="0" eaLnBrk="1" latinLnBrk="0" hangingPunct="1">
        <a:defRPr sz="3156" kern="1200">
          <a:solidFill>
            <a:schemeClr val="tx1"/>
          </a:solidFill>
          <a:latin typeface="+mn-lt"/>
          <a:ea typeface="+mn-ea"/>
          <a:cs typeface="+mn-cs"/>
        </a:defRPr>
      </a:lvl8pPr>
      <a:lvl9pPr marL="6413457" algn="l" defTabSz="1603364" rtl="0" eaLnBrk="1" latinLnBrk="0" hangingPunct="1">
        <a:defRPr sz="315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Subtitel 2"/>
          <p:cNvSpPr txBox="1">
            <a:spLocks/>
          </p:cNvSpPr>
          <p:nvPr/>
        </p:nvSpPr>
        <p:spPr>
          <a:xfrm>
            <a:off x="21779254" y="21139066"/>
            <a:ext cx="5989038" cy="4612417"/>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GB" sz="1695" b="1" dirty="0">
                <a:solidFill>
                  <a:srgbClr val="0F1012"/>
                </a:solidFill>
                <a:latin typeface="Verdana"/>
              </a:rPr>
              <a:t>Size</a:t>
            </a:r>
          </a:p>
          <a:p>
            <a:pPr algn="l"/>
            <a:r>
              <a:rPr lang="en-GB" sz="1624" dirty="0">
                <a:solidFill>
                  <a:srgbClr val="0F1012"/>
                </a:solidFill>
                <a:latin typeface="Verdana"/>
              </a:rPr>
              <a:t>The size of this scientific poster is A0-portrait (84 x 118,9 cm).</a:t>
            </a:r>
          </a:p>
          <a:p>
            <a:pPr algn="l"/>
            <a:r>
              <a:rPr lang="en-GB" sz="1413" b="1" dirty="0"/>
              <a:t> </a:t>
            </a:r>
            <a:r>
              <a:rPr lang="en-GB" sz="1624" dirty="0">
                <a:solidFill>
                  <a:srgbClr val="0F1012"/>
                </a:solidFill>
                <a:latin typeface="Verdana"/>
              </a:rPr>
              <a:t> </a:t>
            </a:r>
          </a:p>
          <a:p>
            <a:pPr algn="l"/>
            <a:r>
              <a:rPr lang="en-GB" sz="1695" b="1" dirty="0">
                <a:solidFill>
                  <a:srgbClr val="0F1012"/>
                </a:solidFill>
                <a:latin typeface="Verdana"/>
              </a:rPr>
              <a:t>Columns</a:t>
            </a:r>
          </a:p>
          <a:p>
            <a:pPr algn="l"/>
            <a:r>
              <a:rPr lang="en-GB" sz="1624" dirty="0">
                <a:solidFill>
                  <a:srgbClr val="0F1012"/>
                </a:solidFill>
                <a:latin typeface="Verdana"/>
              </a:rPr>
              <a:t>The poster layout may consist of two or three columns.</a:t>
            </a:r>
          </a:p>
          <a:p>
            <a:pPr algn="l"/>
            <a:r>
              <a:rPr lang="en-GB" sz="1624" dirty="0">
                <a:solidFill>
                  <a:srgbClr val="0F1012"/>
                </a:solidFill>
                <a:latin typeface="Verdana"/>
              </a:rPr>
              <a:t> </a:t>
            </a:r>
          </a:p>
          <a:p>
            <a:pPr algn="l"/>
            <a:r>
              <a:rPr lang="en-GB" sz="1695" b="1" dirty="0">
                <a:solidFill>
                  <a:srgbClr val="0F1012"/>
                </a:solidFill>
                <a:latin typeface="Verdana"/>
              </a:rPr>
              <a:t>Ratio between text and image</a:t>
            </a:r>
          </a:p>
          <a:p>
            <a:pPr algn="l"/>
            <a:r>
              <a:rPr lang="en-GB" sz="1624" dirty="0">
                <a:solidFill>
                  <a:srgbClr val="0F1012"/>
                </a:solidFill>
                <a:latin typeface="Verdana"/>
              </a:rPr>
              <a:t>Do not use too much text (maximum ± 650 words). Try to tell the scientific results in clear images (graphics, illustrations, photo’s).</a:t>
            </a:r>
          </a:p>
          <a:p>
            <a:pPr algn="l"/>
            <a:endParaRPr lang="en-GB" sz="1624" dirty="0">
              <a:solidFill>
                <a:srgbClr val="0F1012"/>
              </a:solidFill>
              <a:latin typeface="Verdana"/>
            </a:endParaRPr>
          </a:p>
          <a:p>
            <a:pPr algn="l"/>
            <a:r>
              <a:rPr lang="en-GB" sz="1695" b="1" dirty="0" err="1">
                <a:solidFill>
                  <a:srgbClr val="0F1012"/>
                </a:solidFill>
                <a:latin typeface="Verdana"/>
              </a:rPr>
              <a:t>Color</a:t>
            </a:r>
            <a:r>
              <a:rPr lang="en-GB" sz="1695" b="1" dirty="0">
                <a:solidFill>
                  <a:srgbClr val="0F1012"/>
                </a:solidFill>
                <a:latin typeface="Verdana"/>
              </a:rPr>
              <a:t> </a:t>
            </a:r>
          </a:p>
          <a:p>
            <a:pPr algn="l"/>
            <a:r>
              <a:rPr lang="en-GB" sz="1624" dirty="0">
                <a:solidFill>
                  <a:srgbClr val="0F1012"/>
                </a:solidFill>
                <a:latin typeface="Verdana"/>
              </a:rPr>
              <a:t>You can find the used </a:t>
            </a:r>
            <a:r>
              <a:rPr lang="en-GB" sz="1624" dirty="0" err="1">
                <a:solidFill>
                  <a:srgbClr val="0F1012"/>
                </a:solidFill>
                <a:latin typeface="Verdana"/>
              </a:rPr>
              <a:t>colors</a:t>
            </a:r>
            <a:r>
              <a:rPr lang="en-GB" sz="1624" dirty="0">
                <a:solidFill>
                  <a:srgbClr val="0F1012"/>
                </a:solidFill>
                <a:latin typeface="Verdana"/>
              </a:rPr>
              <a:t> in the </a:t>
            </a:r>
            <a:r>
              <a:rPr lang="en-GB" sz="1624" dirty="0" err="1">
                <a:solidFill>
                  <a:srgbClr val="0F1012"/>
                </a:solidFill>
                <a:latin typeface="Verdana"/>
              </a:rPr>
              <a:t>menubar</a:t>
            </a:r>
            <a:r>
              <a:rPr lang="en-GB" sz="1624" dirty="0">
                <a:solidFill>
                  <a:srgbClr val="0F1012"/>
                </a:solidFill>
                <a:latin typeface="Verdana"/>
              </a:rPr>
              <a:t> &gt; Shape Fill  &gt; Theme </a:t>
            </a:r>
            <a:r>
              <a:rPr lang="en-GB" sz="1624" dirty="0" err="1">
                <a:solidFill>
                  <a:srgbClr val="0F1012"/>
                </a:solidFill>
                <a:latin typeface="Verdana"/>
              </a:rPr>
              <a:t>colors</a:t>
            </a:r>
            <a:r>
              <a:rPr lang="en-GB" sz="1624" dirty="0">
                <a:solidFill>
                  <a:srgbClr val="0F1012"/>
                </a:solidFill>
                <a:latin typeface="Verdana"/>
              </a:rPr>
              <a:t>, or in Recent </a:t>
            </a:r>
            <a:r>
              <a:rPr lang="en-GB" sz="1624" dirty="0" err="1">
                <a:solidFill>
                  <a:srgbClr val="0F1012"/>
                </a:solidFill>
                <a:latin typeface="Verdana"/>
              </a:rPr>
              <a:t>colors</a:t>
            </a:r>
            <a:r>
              <a:rPr lang="en-GB" sz="1624" dirty="0">
                <a:solidFill>
                  <a:srgbClr val="0F1012"/>
                </a:solidFill>
                <a:latin typeface="Verdana"/>
              </a:rPr>
              <a:t>. </a:t>
            </a:r>
          </a:p>
          <a:p>
            <a:pPr algn="l"/>
            <a:endParaRPr lang="en-GB" sz="1695" b="1" dirty="0">
              <a:solidFill>
                <a:srgbClr val="0F1012"/>
              </a:solidFill>
              <a:latin typeface="Verdana"/>
            </a:endParaRPr>
          </a:p>
        </p:txBody>
      </p:sp>
      <p:pic>
        <p:nvPicPr>
          <p:cNvPr id="74" name="Afbeelding 73" descr="Schermafbeelding 2013-07-19 om 15.32.0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730302" y="25231578"/>
            <a:ext cx="778582" cy="807418"/>
          </a:xfrm>
          <a:prstGeom prst="rect">
            <a:avLst/>
          </a:prstGeom>
        </p:spPr>
      </p:pic>
      <p:sp>
        <p:nvSpPr>
          <p:cNvPr id="78" name="Subtitel 2"/>
          <p:cNvSpPr txBox="1">
            <a:spLocks/>
          </p:cNvSpPr>
          <p:nvPr/>
        </p:nvSpPr>
        <p:spPr>
          <a:xfrm>
            <a:off x="21802942" y="17992417"/>
            <a:ext cx="5941663" cy="2323457"/>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ts val="2543"/>
              </a:lnSpc>
              <a:spcBef>
                <a:spcPts val="0"/>
              </a:spcBef>
              <a:defRPr/>
            </a:pPr>
            <a:r>
              <a:rPr lang="en-GB" sz="1978" b="1" dirty="0">
                <a:solidFill>
                  <a:srgbClr val="C10033"/>
                </a:solidFill>
                <a:latin typeface="Verdana"/>
              </a:rPr>
              <a:t>Printing</a:t>
            </a:r>
          </a:p>
          <a:p>
            <a:pPr algn="l">
              <a:lnSpc>
                <a:spcPts val="2543"/>
              </a:lnSpc>
              <a:spcBef>
                <a:spcPts val="0"/>
              </a:spcBef>
              <a:defRPr/>
            </a:pPr>
            <a:endParaRPr lang="en-GB" sz="2825" b="1" dirty="0">
              <a:solidFill>
                <a:srgbClr val="C10033"/>
              </a:solidFill>
              <a:latin typeface="Verdana"/>
              <a:ea typeface="바탕"/>
              <a:cs typeface="Verdana"/>
            </a:endParaRPr>
          </a:p>
          <a:p>
            <a:pPr algn="l" defTabSz="1503172">
              <a:lnSpc>
                <a:spcPts val="1949"/>
              </a:lnSpc>
              <a:spcBef>
                <a:spcPts val="0"/>
              </a:spcBef>
              <a:defRPr/>
            </a:pPr>
            <a:r>
              <a:rPr lang="en-GB" sz="1413" b="1" dirty="0">
                <a:solidFill>
                  <a:srgbClr val="C10033"/>
                </a:solidFill>
                <a:latin typeface="Verdana"/>
                <a:cs typeface="Verdana"/>
              </a:rPr>
              <a:t>For the printing of a poster please contact our print vendor Canon. </a:t>
            </a:r>
            <a:endParaRPr lang="en-GB" sz="1413" dirty="0">
              <a:solidFill>
                <a:srgbClr val="C10033"/>
              </a:solidFill>
              <a:latin typeface="Verdana"/>
              <a:cs typeface="Verdana"/>
            </a:endParaRPr>
          </a:p>
          <a:p>
            <a:pPr algn="l" defTabSz="1503172">
              <a:lnSpc>
                <a:spcPts val="1949"/>
              </a:lnSpc>
              <a:spcBef>
                <a:spcPts val="0"/>
              </a:spcBef>
              <a:defRPr/>
            </a:pPr>
            <a:endParaRPr lang="en-GB" sz="1413" dirty="0">
              <a:solidFill>
                <a:srgbClr val="C10033"/>
              </a:solidFill>
              <a:latin typeface="Verdana"/>
              <a:cs typeface="Verdana"/>
            </a:endParaRPr>
          </a:p>
          <a:p>
            <a:pPr algn="l" defTabSz="1503172">
              <a:lnSpc>
                <a:spcPts val="1949"/>
              </a:lnSpc>
              <a:spcBef>
                <a:spcPts val="0"/>
              </a:spcBef>
              <a:defRPr/>
            </a:pPr>
            <a:r>
              <a:rPr lang="en-GB" sz="1413" b="1" dirty="0">
                <a:solidFill>
                  <a:srgbClr val="C10033"/>
                </a:solidFill>
                <a:latin typeface="Verdana"/>
                <a:cs typeface="Verdana"/>
              </a:rPr>
              <a:t>More information:</a:t>
            </a:r>
            <a:br>
              <a:rPr lang="en-GB" sz="1413" dirty="0">
                <a:solidFill>
                  <a:srgbClr val="C10033"/>
                </a:solidFill>
                <a:latin typeface="Verdana"/>
                <a:cs typeface="Verdana"/>
              </a:rPr>
            </a:br>
            <a:r>
              <a:rPr lang="en-GB" sz="1413" dirty="0">
                <a:solidFill>
                  <a:srgbClr val="C10033"/>
                </a:solidFill>
                <a:latin typeface="Verdana"/>
                <a:cs typeface="Verdana"/>
              </a:rPr>
              <a:t>Email: </a:t>
            </a:r>
            <a:r>
              <a:rPr lang="en-GB" sz="1413" dirty="0" err="1">
                <a:solidFill>
                  <a:srgbClr val="C10033"/>
                </a:solidFill>
                <a:latin typeface="Verdana"/>
                <a:cs typeface="Verdana"/>
              </a:rPr>
              <a:t>uu@canon.nl</a:t>
            </a:r>
            <a:endParaRPr lang="en-GB" sz="1413" dirty="0">
              <a:solidFill>
                <a:srgbClr val="C10033"/>
              </a:solidFill>
              <a:latin typeface="Verdana"/>
              <a:cs typeface="Verdana"/>
            </a:endParaRPr>
          </a:p>
          <a:p>
            <a:pPr algn="l" defTabSz="1503172">
              <a:lnSpc>
                <a:spcPts val="1949"/>
              </a:lnSpc>
              <a:spcBef>
                <a:spcPts val="0"/>
              </a:spcBef>
              <a:defRPr/>
            </a:pPr>
            <a:endParaRPr lang="en-GB" sz="1413" dirty="0">
              <a:solidFill>
                <a:srgbClr val="C10033"/>
              </a:solidFill>
              <a:latin typeface="Verdana"/>
              <a:cs typeface="Verdana"/>
            </a:endParaRPr>
          </a:p>
          <a:p>
            <a:pPr algn="l" defTabSz="1503172">
              <a:lnSpc>
                <a:spcPts val="1949"/>
              </a:lnSpc>
              <a:spcBef>
                <a:spcPts val="0"/>
              </a:spcBef>
              <a:defRPr/>
            </a:pPr>
            <a:endParaRPr lang="en-GB" sz="1413" dirty="0">
              <a:solidFill>
                <a:srgbClr val="C10033"/>
              </a:solidFill>
              <a:latin typeface="Verdana"/>
              <a:cs typeface="Verdana"/>
            </a:endParaRPr>
          </a:p>
        </p:txBody>
      </p:sp>
      <p:sp>
        <p:nvSpPr>
          <p:cNvPr id="38" name="Tekstvak 37">
            <a:extLst>
              <a:ext uri="{FF2B5EF4-FFF2-40B4-BE49-F238E27FC236}">
                <a16:creationId xmlns:a16="http://schemas.microsoft.com/office/drawing/2014/main" id="{9722A7C8-C6E5-3F4D-92B6-754BC81CDDC5}"/>
              </a:ext>
            </a:extLst>
          </p:cNvPr>
          <p:cNvSpPr txBox="1">
            <a:spLocks/>
          </p:cNvSpPr>
          <p:nvPr/>
        </p:nvSpPr>
        <p:spPr>
          <a:xfrm>
            <a:off x="1077907" y="4304464"/>
            <a:ext cx="19195402" cy="1552603"/>
          </a:xfrm>
          <a:prstGeom prst="rect">
            <a:avLst/>
          </a:prstGeom>
          <a:noFill/>
        </p:spPr>
        <p:txBody>
          <a:bodyPr wrap="square" lIns="0" tIns="0" rIns="0" bIns="0" rtlCol="0">
            <a:noAutofit/>
          </a:bodyPr>
          <a:lstStyle/>
          <a:p>
            <a:pPr>
              <a:lnSpc>
                <a:spcPts val="5368"/>
              </a:lnSpc>
            </a:pPr>
            <a:r>
              <a:rPr lang="en-GB" sz="4944" b="1" dirty="0">
                <a:latin typeface="Merriweather" pitchFamily="2" charset="77"/>
                <a:cs typeface="Verdana"/>
              </a:rPr>
              <a:t>Improving Causal Inference from Observational Data</a:t>
            </a:r>
          </a:p>
          <a:p>
            <a:pPr>
              <a:lnSpc>
                <a:spcPts val="5368"/>
              </a:lnSpc>
            </a:pPr>
            <a:r>
              <a:rPr lang="en-GB" sz="3108" dirty="0">
                <a:latin typeface="Merriweather" pitchFamily="2" charset="77"/>
                <a:cs typeface="Verdana"/>
              </a:rPr>
              <a:t>A Comparative Analysis of Confidence Interval Methods in Sequential Target Trial Emulation</a:t>
            </a:r>
          </a:p>
        </p:txBody>
      </p:sp>
      <p:cxnSp>
        <p:nvCxnSpPr>
          <p:cNvPr id="39" name="Rechte verbindingslijn 38">
            <a:extLst>
              <a:ext uri="{FF2B5EF4-FFF2-40B4-BE49-F238E27FC236}">
                <a16:creationId xmlns:a16="http://schemas.microsoft.com/office/drawing/2014/main" id="{101778CA-EE18-3F4C-959A-801EFE65841A}"/>
              </a:ext>
            </a:extLst>
          </p:cNvPr>
          <p:cNvCxnSpPr/>
          <p:nvPr/>
        </p:nvCxnSpPr>
        <p:spPr>
          <a:xfrm flipV="1">
            <a:off x="1028446" y="7000033"/>
            <a:ext cx="19479312" cy="1"/>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45" name="Rechthoek 44">
            <a:extLst>
              <a:ext uri="{FF2B5EF4-FFF2-40B4-BE49-F238E27FC236}">
                <a16:creationId xmlns:a16="http://schemas.microsoft.com/office/drawing/2014/main" id="{B15C782D-310C-0D46-8239-DB6C828F7FD6}"/>
              </a:ext>
            </a:extLst>
          </p:cNvPr>
          <p:cNvSpPr/>
          <p:nvPr/>
        </p:nvSpPr>
        <p:spPr>
          <a:xfrm>
            <a:off x="21860458" y="7000033"/>
            <a:ext cx="6192299" cy="3501473"/>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898" dirty="0"/>
          </a:p>
        </p:txBody>
      </p:sp>
      <p:sp>
        <p:nvSpPr>
          <p:cNvPr id="50" name="Subtitel 2">
            <a:extLst>
              <a:ext uri="{FF2B5EF4-FFF2-40B4-BE49-F238E27FC236}">
                <a16:creationId xmlns:a16="http://schemas.microsoft.com/office/drawing/2014/main" id="{BF037705-1347-1544-BA93-DB2FBECB43FF}"/>
              </a:ext>
            </a:extLst>
          </p:cNvPr>
          <p:cNvSpPr txBox="1">
            <a:spLocks/>
          </p:cNvSpPr>
          <p:nvPr/>
        </p:nvSpPr>
        <p:spPr>
          <a:xfrm>
            <a:off x="25837186" y="7570364"/>
            <a:ext cx="1944859" cy="1811778"/>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ts val="2331"/>
              </a:lnSpc>
              <a:spcBef>
                <a:spcPts val="0"/>
              </a:spcBef>
            </a:pPr>
            <a:r>
              <a:rPr lang="en-GB" sz="1554" b="1" dirty="0">
                <a:solidFill>
                  <a:schemeClr val="tx2"/>
                </a:solidFill>
                <a:latin typeface="Open Sans" panose="020B0606030504020204" pitchFamily="34" charset="0"/>
                <a:ea typeface="Open Sans" panose="020B0606030504020204" pitchFamily="34" charset="0"/>
                <a:cs typeface="Open Sans" panose="020B0606030504020204" pitchFamily="34" charset="0"/>
              </a:rPr>
              <a:t>Table 1</a:t>
            </a:r>
          </a:p>
          <a:p>
            <a:pPr algn="l">
              <a:lnSpc>
                <a:spcPts val="1978"/>
              </a:lnSpc>
              <a:spcBef>
                <a:spcPts val="0"/>
              </a:spcBef>
            </a:pPr>
            <a:r>
              <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Od qui </a:t>
            </a:r>
            <a:r>
              <a:rPr lang="en-GB"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aute</a:t>
            </a:r>
            <a:r>
              <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as </a:t>
            </a:r>
            <a:r>
              <a:rPr lang="en-GB"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moditaquiae</a:t>
            </a:r>
            <a:r>
              <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qui </a:t>
            </a:r>
            <a:r>
              <a:rPr lang="en-GB"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adit</a:t>
            </a:r>
            <a:r>
              <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t>
            </a:r>
            <a:r>
              <a:rPr lang="en-GB"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periatent</a:t>
            </a:r>
            <a:r>
              <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t>
            </a:r>
            <a:r>
              <a:rPr lang="en-GB"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liquossequi</a:t>
            </a:r>
            <a:r>
              <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con re </a:t>
            </a:r>
            <a:r>
              <a:rPr lang="en-GB"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doluptium</a:t>
            </a:r>
            <a:r>
              <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t>
            </a:r>
            <a:r>
              <a:rPr lang="en-GB"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aut</a:t>
            </a:r>
            <a:r>
              <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et quos </a:t>
            </a:r>
            <a:r>
              <a:rPr lang="en-GB"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repere</a:t>
            </a:r>
            <a:r>
              <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t>
            </a:r>
            <a:r>
              <a:rPr lang="en-GB"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pera</a:t>
            </a:r>
            <a:r>
              <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pa </a:t>
            </a:r>
            <a:r>
              <a:rPr lang="en-GB"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volorit</a:t>
            </a:r>
            <a:r>
              <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t>
            </a:r>
            <a:r>
              <a:rPr lang="en-GB"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omnihit</a:t>
            </a:r>
            <a:endPar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51" name="Tekstvak 50">
            <a:extLst>
              <a:ext uri="{FF2B5EF4-FFF2-40B4-BE49-F238E27FC236}">
                <a16:creationId xmlns:a16="http://schemas.microsoft.com/office/drawing/2014/main" id="{2E342441-D5FD-5545-AF7B-F8CD4E455EFA}"/>
              </a:ext>
            </a:extLst>
          </p:cNvPr>
          <p:cNvSpPr txBox="1"/>
          <p:nvPr/>
        </p:nvSpPr>
        <p:spPr>
          <a:xfrm>
            <a:off x="980091" y="7658789"/>
            <a:ext cx="6049813" cy="6824945"/>
          </a:xfrm>
          <a:prstGeom prst="rect">
            <a:avLst/>
          </a:prstGeom>
          <a:noFill/>
        </p:spPr>
        <p:txBody>
          <a:bodyPr wrap="square" rtlCol="0">
            <a:spAutoFit/>
          </a:bodyPr>
          <a:lstStyle/>
          <a:p>
            <a:pPr>
              <a:lnSpc>
                <a:spcPts val="2543"/>
              </a:lnSpc>
            </a:pPr>
            <a:r>
              <a:rPr lang="en-GB" sz="2119" b="1" dirty="0">
                <a:latin typeface="Merriweather" pitchFamily="2" charset="77"/>
              </a:rPr>
              <a:t>Background</a:t>
            </a:r>
            <a:endParaRPr lang="en-GB" sz="2119" b="1" dirty="0">
              <a:solidFill>
                <a:srgbClr val="C10033"/>
              </a:solidFill>
              <a:latin typeface="Merriweather" pitchFamily="2" charset="77"/>
            </a:endParaRPr>
          </a:p>
          <a:p>
            <a:pPr>
              <a:lnSpc>
                <a:spcPts val="2543"/>
              </a:lnSpc>
            </a:pPr>
            <a:r>
              <a:rPr lang="en-US"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Sequential Target Trial Emulation (TTE) is a framework that is gaining popularity to estimate causal effects from observational data when a randomized control trial (RCT) is not feasible. As sequential TTE involves copying data from the observational dataset multiple times, the assumption of independence between observations is violated, and confidence intervals (CI) can no longer be estimated by standard estimation approaches. While sandwich-type estimators are commonly implemented in statistical software for CI estimation, the non-parametric bootstrap is the recommended method for CI estimation in the TTE literature. We compare the performance of the two approaches and present the Julia package </a:t>
            </a:r>
            <a:r>
              <a:rPr lang="en-US" sz="2119" i="1"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TargetTrialEmulation.jl</a:t>
            </a:r>
            <a:r>
              <a:rPr lang="en-US"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for computationally efficient estimation of bootstrap CIs in the context of sequential TTE.</a:t>
            </a:r>
            <a:endPar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5" name="Tekstvak 54">
            <a:extLst>
              <a:ext uri="{FF2B5EF4-FFF2-40B4-BE49-F238E27FC236}">
                <a16:creationId xmlns:a16="http://schemas.microsoft.com/office/drawing/2014/main" id="{A4964323-808B-1345-AC7D-222A69D20FB3}"/>
              </a:ext>
            </a:extLst>
          </p:cNvPr>
          <p:cNvSpPr txBox="1">
            <a:spLocks/>
          </p:cNvSpPr>
          <p:nvPr/>
        </p:nvSpPr>
        <p:spPr>
          <a:xfrm>
            <a:off x="1108350" y="6157781"/>
            <a:ext cx="19195402" cy="687651"/>
          </a:xfrm>
          <a:prstGeom prst="rect">
            <a:avLst/>
          </a:prstGeom>
          <a:noFill/>
        </p:spPr>
        <p:txBody>
          <a:bodyPr wrap="square" lIns="0" tIns="0" rIns="0" bIns="0" rtlCol="0">
            <a:noAutofit/>
          </a:bodyPr>
          <a:lstStyle/>
          <a:p>
            <a:pPr>
              <a:lnSpc>
                <a:spcPts val="2543"/>
              </a:lnSpc>
            </a:pPr>
            <a:r>
              <a:rPr lang="en-GB" sz="2825" b="1" dirty="0">
                <a:solidFill>
                  <a:srgbClr val="000000"/>
                </a:solidFill>
                <a:latin typeface="Open Sans SemiBold" panose="020B0606030504020204" pitchFamily="34" charset="0"/>
                <a:ea typeface="Open Sans SemiBold" panose="020B0606030504020204" pitchFamily="34" charset="0"/>
                <a:cs typeface="Open Sans SemiBold" panose="020B0606030504020204" pitchFamily="34" charset="0"/>
              </a:rPr>
              <a:t>Florian Metwaly</a:t>
            </a:r>
          </a:p>
        </p:txBody>
      </p:sp>
      <p:sp>
        <p:nvSpPr>
          <p:cNvPr id="57" name="Tekstvak 56">
            <a:extLst>
              <a:ext uri="{FF2B5EF4-FFF2-40B4-BE49-F238E27FC236}">
                <a16:creationId xmlns:a16="http://schemas.microsoft.com/office/drawing/2014/main" id="{E108BEF3-1FAD-CD47-AD10-993910657BF9}"/>
              </a:ext>
            </a:extLst>
          </p:cNvPr>
          <p:cNvSpPr txBox="1"/>
          <p:nvPr/>
        </p:nvSpPr>
        <p:spPr>
          <a:xfrm>
            <a:off x="1028447" y="24658232"/>
            <a:ext cx="6049813" cy="3618939"/>
          </a:xfrm>
          <a:prstGeom prst="rect">
            <a:avLst/>
          </a:prstGeom>
          <a:noFill/>
        </p:spPr>
        <p:txBody>
          <a:bodyPr wrap="square" rtlCol="0">
            <a:spAutoFit/>
          </a:bodyPr>
          <a:lstStyle/>
          <a:p>
            <a:pPr>
              <a:lnSpc>
                <a:spcPts val="2543"/>
              </a:lnSpc>
            </a:pPr>
            <a:r>
              <a:rPr lang="en-GB" sz="2119" b="1" dirty="0">
                <a:latin typeface="Merriweather" pitchFamily="2" charset="77"/>
              </a:rPr>
              <a:t>Methods</a:t>
            </a:r>
            <a:endParaRPr lang="en-GB" sz="2119" b="1" dirty="0">
              <a:solidFill>
                <a:srgbClr val="C10033"/>
              </a:solidFill>
              <a:latin typeface="Merriweather" pitchFamily="2" charset="77"/>
            </a:endParaRPr>
          </a:p>
          <a:p>
            <a:pPr>
              <a:lnSpc>
                <a:spcPts val="2543"/>
              </a:lnSpc>
            </a:pPr>
            <a:r>
              <a:rPr lang="en-US"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In a simulation study, we compare the performance of the sandwich-type against two types of non-parametric bootstrap CI estimation: the percentile and the empirical bootstrap. We test the estimators across 81 scenarios, varying the sample sizes, confounding strength, outcome prevalence, and treatment prevalence. We compare their performance regarding their coverage, width, bias-eliminated coverage, and power.</a:t>
            </a:r>
            <a:endPar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8" name="Tekstvak 57">
            <a:extLst>
              <a:ext uri="{FF2B5EF4-FFF2-40B4-BE49-F238E27FC236}">
                <a16:creationId xmlns:a16="http://schemas.microsoft.com/office/drawing/2014/main" id="{DF414639-8C4C-2A40-A67A-A34FAFC652C3}"/>
              </a:ext>
            </a:extLst>
          </p:cNvPr>
          <p:cNvSpPr txBox="1"/>
          <p:nvPr/>
        </p:nvSpPr>
        <p:spPr>
          <a:xfrm>
            <a:off x="14457945" y="7658789"/>
            <a:ext cx="6049813" cy="5221942"/>
          </a:xfrm>
          <a:prstGeom prst="rect">
            <a:avLst/>
          </a:prstGeom>
          <a:noFill/>
        </p:spPr>
        <p:txBody>
          <a:bodyPr wrap="square" rtlCol="0">
            <a:spAutoFit/>
          </a:bodyPr>
          <a:lstStyle/>
          <a:p>
            <a:pPr>
              <a:lnSpc>
                <a:spcPts val="2543"/>
              </a:lnSpc>
            </a:pPr>
            <a:r>
              <a:rPr lang="en-GB" sz="2119" b="1" dirty="0">
                <a:latin typeface="Merriweather" pitchFamily="2" charset="77"/>
              </a:rPr>
              <a:t>Results</a:t>
            </a:r>
            <a:endParaRPr lang="en-GB" sz="2119" b="1" dirty="0">
              <a:solidFill>
                <a:srgbClr val="C10033"/>
              </a:solidFill>
              <a:latin typeface="Merriweather" pitchFamily="2" charset="77"/>
            </a:endParaRPr>
          </a:p>
          <a:p>
            <a:pPr>
              <a:lnSpc>
                <a:spcPts val="2543"/>
              </a:lnSpc>
            </a:pPr>
            <a:r>
              <a:rPr lang="en-US"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Our simulation study finds that both bootstrap methods, percentile and empirical, more frequently achieved coverage closer to the nominal 95% level, particularly in small sample sizes, and produced narrower confidence intervals than the sandwich estimator. Although the sandwich-type estimator found consistently higher statistical power, this finding is most likely attributable to the sandwich-type estimator being biased upwards. Bias-eliminated coverage analysis suggested that coverage differences were primarily driven by bias in the point estimates, particularly at low event rates and later follow-up times.</a:t>
            </a:r>
            <a:endPar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59" name="Tekstvak 58">
            <a:extLst>
              <a:ext uri="{FF2B5EF4-FFF2-40B4-BE49-F238E27FC236}">
                <a16:creationId xmlns:a16="http://schemas.microsoft.com/office/drawing/2014/main" id="{F49D909F-42F7-0648-AA5E-4B62B4C33843}"/>
              </a:ext>
            </a:extLst>
          </p:cNvPr>
          <p:cNvSpPr txBox="1">
            <a:spLocks/>
          </p:cNvSpPr>
          <p:nvPr/>
        </p:nvSpPr>
        <p:spPr>
          <a:xfrm>
            <a:off x="316407" y="29771004"/>
            <a:ext cx="4015420" cy="465387"/>
          </a:xfrm>
          <a:prstGeom prst="rect">
            <a:avLst/>
          </a:prstGeom>
          <a:noFill/>
        </p:spPr>
        <p:txBody>
          <a:bodyPr wrap="square" lIns="0" tIns="0" rIns="0" bIns="0" rtlCol="0">
            <a:noAutofit/>
          </a:bodyPr>
          <a:lstStyle/>
          <a:p>
            <a:pPr>
              <a:lnSpc>
                <a:spcPts val="2543"/>
              </a:lnSpc>
            </a:pPr>
            <a:r>
              <a:rPr lang="en-GB" sz="1978" b="1" dirty="0">
                <a:solidFill>
                  <a:srgbClr val="000000"/>
                </a:solidFill>
                <a:latin typeface="Open Sans SemiBold" panose="020B0606030504020204" pitchFamily="34" charset="0"/>
                <a:ea typeface="Open Sans SemiBold" panose="020B0606030504020204" pitchFamily="34" charset="0"/>
                <a:cs typeface="Open Sans SemiBold" panose="020B0606030504020204" pitchFamily="34" charset="0"/>
              </a:rPr>
              <a:t>f.j.metwaly@uu.nl</a:t>
            </a:r>
          </a:p>
        </p:txBody>
      </p:sp>
      <p:sp>
        <p:nvSpPr>
          <p:cNvPr id="2" name="Tekstvak 57">
            <a:extLst>
              <a:ext uri="{FF2B5EF4-FFF2-40B4-BE49-F238E27FC236}">
                <a16:creationId xmlns:a16="http://schemas.microsoft.com/office/drawing/2014/main" id="{D13F212F-8321-5C37-7CC7-265FF9FA355F}"/>
              </a:ext>
            </a:extLst>
          </p:cNvPr>
          <p:cNvSpPr txBox="1"/>
          <p:nvPr/>
        </p:nvSpPr>
        <p:spPr>
          <a:xfrm>
            <a:off x="21885986" y="12000276"/>
            <a:ext cx="6049813" cy="5542543"/>
          </a:xfrm>
          <a:prstGeom prst="rect">
            <a:avLst/>
          </a:prstGeom>
          <a:noFill/>
        </p:spPr>
        <p:txBody>
          <a:bodyPr wrap="square" rtlCol="0">
            <a:spAutoFit/>
          </a:bodyPr>
          <a:lstStyle/>
          <a:p>
            <a:pPr>
              <a:lnSpc>
                <a:spcPts val="2543"/>
              </a:lnSpc>
            </a:pPr>
            <a:r>
              <a:rPr lang="en-GB" sz="2119" b="1" dirty="0">
                <a:latin typeface="Merriweather" pitchFamily="2" charset="77"/>
              </a:rPr>
              <a:t>Title</a:t>
            </a:r>
            <a:endParaRPr lang="en-GB" sz="2119" b="1" dirty="0">
              <a:solidFill>
                <a:srgbClr val="C10033"/>
              </a:solidFill>
              <a:latin typeface="Merriweather" pitchFamily="2" charset="77"/>
            </a:endParaRPr>
          </a:p>
          <a:p>
            <a:pPr>
              <a:lnSpc>
                <a:spcPts val="2543"/>
              </a:lnSpc>
            </a:pP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Ut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quam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rem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volupta</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eprovid</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quid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quibus</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quiatur</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aditatum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est</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id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quatus</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tem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ut</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etur</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restrum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faccum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sed</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et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lautemqui</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sitatem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quas</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aut</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labore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evellecae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Nam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quia</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qui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volut</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eium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ne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consendis</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porpore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pro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ente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voluptatium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ut</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iligendanda</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dolupta</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tquiat</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ommossi</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tatusdae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con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reste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anderch</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iliquate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odit</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officaepe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dusam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ium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dero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beatem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eumqui</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acerupta</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qui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nones</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aut</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veriam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nonsere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occum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que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nimolup</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tatempor</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andaest</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es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eaquidit</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laborere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eum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re,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cor</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sanihic</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idebit</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landam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voluptaqui</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opti</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reperatque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qui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ipsae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sitam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sedigenti</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blati</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acerspe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rnatus</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estinte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dolendae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et,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volupta</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que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earum</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esti</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omnia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quaspicias</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di ad et </a:t>
            </a:r>
            <a:r>
              <a:rPr lang="en-GB"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rempore</a:t>
            </a:r>
            <a:r>
              <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3" name="Tekstvak 57">
            <a:extLst>
              <a:ext uri="{FF2B5EF4-FFF2-40B4-BE49-F238E27FC236}">
                <a16:creationId xmlns:a16="http://schemas.microsoft.com/office/drawing/2014/main" id="{4FBC0DE4-2E27-94B4-BA29-FC78D9A6FF9B}"/>
              </a:ext>
            </a:extLst>
          </p:cNvPr>
          <p:cNvSpPr txBox="1"/>
          <p:nvPr/>
        </p:nvSpPr>
        <p:spPr>
          <a:xfrm>
            <a:off x="14457945" y="23071739"/>
            <a:ext cx="6049813" cy="5221942"/>
          </a:xfrm>
          <a:prstGeom prst="rect">
            <a:avLst/>
          </a:prstGeom>
          <a:noFill/>
        </p:spPr>
        <p:txBody>
          <a:bodyPr wrap="square" rtlCol="0">
            <a:spAutoFit/>
          </a:bodyPr>
          <a:lstStyle/>
          <a:p>
            <a:pPr>
              <a:lnSpc>
                <a:spcPts val="2543"/>
              </a:lnSpc>
            </a:pPr>
            <a:r>
              <a:rPr lang="en-GB" sz="2119" b="1" dirty="0">
                <a:latin typeface="Merriweather" pitchFamily="2" charset="77"/>
              </a:rPr>
              <a:t>Conclusion</a:t>
            </a:r>
            <a:endParaRPr lang="en-GB" sz="2119" b="1" dirty="0">
              <a:solidFill>
                <a:srgbClr val="C10033"/>
              </a:solidFill>
              <a:latin typeface="Merriweather" pitchFamily="2" charset="77"/>
            </a:endParaRPr>
          </a:p>
          <a:p>
            <a:pPr>
              <a:lnSpc>
                <a:spcPts val="2543"/>
              </a:lnSpc>
            </a:pPr>
            <a:r>
              <a:rPr lang="en-US"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While this study confirms bootstrap’s potential, limitations of the percentile and empirical approaches, such as sensitivity to skewed distributions and a biased estimator, suggest the need for more robust methods. Advanced techniques like the bias-corrected and accelerated (</a:t>
            </a:r>
            <a:r>
              <a:rPr lang="en-US" sz="2119" dirty="0" err="1">
                <a:solidFill>
                  <a:srgbClr val="0F1012"/>
                </a:solidFill>
                <a:latin typeface="Open Sans" panose="020B0606030504020204" pitchFamily="34" charset="0"/>
                <a:ea typeface="Open Sans" panose="020B0606030504020204" pitchFamily="34" charset="0"/>
                <a:cs typeface="Open Sans" panose="020B0606030504020204" pitchFamily="34" charset="0"/>
              </a:rPr>
              <a:t>BCa</a:t>
            </a:r>
            <a:r>
              <a:rPr lang="en-US" sz="2119" dirty="0">
                <a:solidFill>
                  <a:srgbClr val="0F1012"/>
                </a:solidFill>
                <a:latin typeface="Open Sans" panose="020B0606030504020204" pitchFamily="34" charset="0"/>
                <a:ea typeface="Open Sans" panose="020B0606030504020204" pitchFamily="34" charset="0"/>
                <a:cs typeface="Open Sans" panose="020B0606030504020204" pitchFamily="34" charset="0"/>
              </a:rPr>
              <a:t>) bootstrap may provide improved inference in complex TTE settings. Future work should focus on benchmarking these methods using the evaluation framework employed in this study, coverage, width, and bias-eliminated coverage. It should additionally incorporate assessments of power and type I error control, and further focus on computational efficiency.</a:t>
            </a:r>
            <a:endParaRPr lang="en-GB" sz="2119" dirty="0">
              <a:solidFill>
                <a:srgbClr val="0F1012"/>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descr="A graph of a graph&#10;&#10;AI-generated content may be incorrect.">
            <a:extLst>
              <a:ext uri="{FF2B5EF4-FFF2-40B4-BE49-F238E27FC236}">
                <a16:creationId xmlns:a16="http://schemas.microsoft.com/office/drawing/2014/main" id="{C2E394EF-55D5-D158-F76A-D38F8D67277B}"/>
              </a:ext>
            </a:extLst>
          </p:cNvPr>
          <p:cNvPicPr>
            <a:picLocks noChangeAspect="1"/>
          </p:cNvPicPr>
          <p:nvPr/>
        </p:nvPicPr>
        <p:blipFill>
          <a:blip r:embed="rId4"/>
          <a:stretch>
            <a:fillRect/>
          </a:stretch>
        </p:blipFill>
        <p:spPr>
          <a:xfrm>
            <a:off x="1077907" y="14911442"/>
            <a:ext cx="5339021" cy="7549979"/>
          </a:xfrm>
          <a:prstGeom prst="rect">
            <a:avLst/>
          </a:prstGeom>
        </p:spPr>
      </p:pic>
      <p:pic>
        <p:nvPicPr>
          <p:cNvPr id="9" name="Picture 8" descr="A chart with different colored lines&#10;&#10;AI-generated content may be incorrect.">
            <a:extLst>
              <a:ext uri="{FF2B5EF4-FFF2-40B4-BE49-F238E27FC236}">
                <a16:creationId xmlns:a16="http://schemas.microsoft.com/office/drawing/2014/main" id="{510CA314-30DC-717D-95F8-FAD5CB1785E4}"/>
              </a:ext>
            </a:extLst>
          </p:cNvPr>
          <p:cNvPicPr>
            <a:picLocks noChangeAspect="1"/>
          </p:cNvPicPr>
          <p:nvPr/>
        </p:nvPicPr>
        <p:blipFill>
          <a:blip r:embed="rId5"/>
          <a:stretch>
            <a:fillRect/>
          </a:stretch>
        </p:blipFill>
        <p:spPr>
          <a:xfrm>
            <a:off x="8110223" y="17810452"/>
            <a:ext cx="5339021" cy="7549979"/>
          </a:xfrm>
          <a:prstGeom prst="rect">
            <a:avLst/>
          </a:prstGeom>
        </p:spPr>
      </p:pic>
      <p:pic>
        <p:nvPicPr>
          <p:cNvPr id="11" name="Picture 10" descr="A graph of a number&#10;&#10;AI-generated content may be incorrect.">
            <a:extLst>
              <a:ext uri="{FF2B5EF4-FFF2-40B4-BE49-F238E27FC236}">
                <a16:creationId xmlns:a16="http://schemas.microsoft.com/office/drawing/2014/main" id="{A826AC7F-9201-29B8-FF0A-404062030126}"/>
              </a:ext>
            </a:extLst>
          </p:cNvPr>
          <p:cNvPicPr>
            <a:picLocks noChangeAspect="1"/>
          </p:cNvPicPr>
          <p:nvPr/>
        </p:nvPicPr>
        <p:blipFill>
          <a:blip r:embed="rId6"/>
          <a:stretch>
            <a:fillRect/>
          </a:stretch>
        </p:blipFill>
        <p:spPr>
          <a:xfrm>
            <a:off x="14498834" y="13200936"/>
            <a:ext cx="5339021" cy="7549979"/>
          </a:xfrm>
          <a:prstGeom prst="rect">
            <a:avLst/>
          </a:prstGeom>
        </p:spPr>
      </p:pic>
      <p:pic>
        <p:nvPicPr>
          <p:cNvPr id="7" name="Picture 6" descr="A graph of a graph&#10;&#10;AI-generated content may be incorrect.">
            <a:extLst>
              <a:ext uri="{FF2B5EF4-FFF2-40B4-BE49-F238E27FC236}">
                <a16:creationId xmlns:a16="http://schemas.microsoft.com/office/drawing/2014/main" id="{FF1F2A20-E45F-3AB2-231D-7AE119E0830F}"/>
              </a:ext>
            </a:extLst>
          </p:cNvPr>
          <p:cNvPicPr>
            <a:picLocks noChangeAspect="1"/>
          </p:cNvPicPr>
          <p:nvPr/>
        </p:nvPicPr>
        <p:blipFill>
          <a:blip r:embed="rId7"/>
          <a:stretch>
            <a:fillRect/>
          </a:stretch>
        </p:blipFill>
        <p:spPr>
          <a:xfrm>
            <a:off x="8099222" y="7813791"/>
            <a:ext cx="5339021" cy="7549979"/>
          </a:xfrm>
          <a:prstGeom prst="rect">
            <a:avLst/>
          </a:prstGeom>
        </p:spPr>
      </p:pic>
      <p:sp>
        <p:nvSpPr>
          <p:cNvPr id="13" name="Subtitel 2">
            <a:extLst>
              <a:ext uri="{FF2B5EF4-FFF2-40B4-BE49-F238E27FC236}">
                <a16:creationId xmlns:a16="http://schemas.microsoft.com/office/drawing/2014/main" id="{9BC84C2B-BC3E-AC33-D40F-CB379AB3563B}"/>
              </a:ext>
            </a:extLst>
          </p:cNvPr>
          <p:cNvSpPr txBox="1">
            <a:spLocks/>
          </p:cNvSpPr>
          <p:nvPr/>
        </p:nvSpPr>
        <p:spPr>
          <a:xfrm>
            <a:off x="8120138" y="15356658"/>
            <a:ext cx="5317474" cy="2068259"/>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ts val="2331"/>
              </a:lnSpc>
              <a:spcBef>
                <a:spcPts val="0"/>
              </a:spcBef>
            </a:pPr>
            <a:r>
              <a:rPr lang="en-GB" sz="1554" b="1" dirty="0">
                <a:solidFill>
                  <a:schemeClr val="tx2"/>
                </a:solidFill>
                <a:latin typeface="Open Sans" panose="020B0606030504020204" pitchFamily="34" charset="0"/>
                <a:ea typeface="Open Sans" panose="020B0606030504020204" pitchFamily="34" charset="0"/>
                <a:cs typeface="Open Sans" panose="020B0606030504020204" pitchFamily="34" charset="0"/>
              </a:rPr>
              <a:t>Figure 2</a:t>
            </a:r>
          </a:p>
          <a:p>
            <a:pPr algn="l">
              <a:lnSpc>
                <a:spcPts val="1978"/>
              </a:lnSpc>
              <a:spcBef>
                <a:spcPts val="0"/>
              </a:spcBef>
            </a:pP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Coverage of the 95% confidence interval over 1000 simulations with sample size n = 200. The green line denotes </a:t>
            </a:r>
            <a:r>
              <a:rPr lang="en-US" sz="1271" b="1" dirty="0">
                <a:solidFill>
                  <a:srgbClr val="92D050"/>
                </a:solidFill>
                <a:latin typeface="Open Sans SemiBold" panose="020B0606030504020204" pitchFamily="34" charset="0"/>
                <a:ea typeface="Open Sans SemiBold" panose="020B0606030504020204" pitchFamily="34" charset="0"/>
                <a:cs typeface="Open Sans SemiBold" panose="020B0606030504020204" pitchFamily="34" charset="0"/>
              </a:rPr>
              <a:t>the empirical bootstrap CI</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blue line denotes </a:t>
            </a:r>
            <a:r>
              <a:rPr lang="en-US" sz="1271" b="1" dirty="0">
                <a:solidFill>
                  <a:srgbClr val="00B0F0"/>
                </a:solidFill>
                <a:latin typeface="Open Sans SemiBold" panose="020B0606030504020204" pitchFamily="34" charset="0"/>
                <a:ea typeface="Open Sans SemiBold" panose="020B0606030504020204" pitchFamily="34" charset="0"/>
                <a:cs typeface="Open Sans SemiBold" panose="020B0606030504020204" pitchFamily="34" charset="0"/>
              </a:rPr>
              <a:t>percentile bootstrap CI</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red line denotes </a:t>
            </a:r>
            <a:r>
              <a:rPr lang="en-US" sz="1271" b="1" dirty="0">
                <a:solidFill>
                  <a:srgbClr val="FF0000"/>
                </a:solidFill>
                <a:latin typeface="Open Sans SemiBold" panose="020B0606030504020204" pitchFamily="34" charset="0"/>
                <a:ea typeface="Open Sans SemiBold" panose="020B0606030504020204" pitchFamily="34" charset="0"/>
                <a:cs typeface="Open Sans SemiBold" panose="020B0606030504020204" pitchFamily="34" charset="0"/>
              </a:rPr>
              <a:t>sandwich estimator CI</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dashed gray line marks 95%. The outcome event rate indicator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a_y</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confounding strength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a_c</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treatment prevalence indicator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a_t</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t>
            </a:r>
            <a:endPar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14" name="Subtitel 2">
            <a:extLst>
              <a:ext uri="{FF2B5EF4-FFF2-40B4-BE49-F238E27FC236}">
                <a16:creationId xmlns:a16="http://schemas.microsoft.com/office/drawing/2014/main" id="{7E283C4C-4E6B-9A56-BC36-7AC087AECE3B}"/>
              </a:ext>
            </a:extLst>
          </p:cNvPr>
          <p:cNvSpPr txBox="1">
            <a:spLocks/>
          </p:cNvSpPr>
          <p:nvPr/>
        </p:nvSpPr>
        <p:spPr>
          <a:xfrm>
            <a:off x="1028447" y="22493744"/>
            <a:ext cx="5317474" cy="1811778"/>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ts val="2331"/>
              </a:lnSpc>
              <a:spcBef>
                <a:spcPts val="0"/>
              </a:spcBef>
            </a:pPr>
            <a:r>
              <a:rPr lang="en-GB" sz="1554" b="1" dirty="0">
                <a:solidFill>
                  <a:schemeClr val="tx2"/>
                </a:solidFill>
                <a:latin typeface="Open Sans" panose="020B0606030504020204" pitchFamily="34" charset="0"/>
                <a:ea typeface="Open Sans" panose="020B0606030504020204" pitchFamily="34" charset="0"/>
                <a:cs typeface="Open Sans" panose="020B0606030504020204" pitchFamily="34" charset="0"/>
              </a:rPr>
              <a:t>Figure 1</a:t>
            </a:r>
          </a:p>
          <a:p>
            <a:pPr algn="l">
              <a:lnSpc>
                <a:spcPts val="1978"/>
              </a:lnSpc>
              <a:spcBef>
                <a:spcPts val="0"/>
              </a:spcBef>
            </a:pP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Width of the 95% confidence interval over 1000 simulations with sample size n = 200. The green line denotes </a:t>
            </a:r>
            <a:r>
              <a:rPr lang="en-US" sz="1271" b="1" dirty="0">
                <a:solidFill>
                  <a:srgbClr val="92D050"/>
                </a:solidFill>
                <a:latin typeface="Open Sans SemiBold" panose="020B0606030504020204" pitchFamily="34" charset="0"/>
                <a:ea typeface="Open Sans SemiBold" panose="020B0606030504020204" pitchFamily="34" charset="0"/>
                <a:cs typeface="Open Sans SemiBold" panose="020B0606030504020204" pitchFamily="34" charset="0"/>
              </a:rPr>
              <a:t>the empirical bootstrap CI</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blue line denotes </a:t>
            </a:r>
            <a:r>
              <a:rPr lang="en-US" sz="1271" b="1" dirty="0">
                <a:solidFill>
                  <a:srgbClr val="00B0F0"/>
                </a:solidFill>
                <a:latin typeface="Open Sans SemiBold" panose="020B0606030504020204" pitchFamily="34" charset="0"/>
                <a:ea typeface="Open Sans SemiBold" panose="020B0606030504020204" pitchFamily="34" charset="0"/>
                <a:cs typeface="Open Sans SemiBold" panose="020B0606030504020204" pitchFamily="34" charset="0"/>
              </a:rPr>
              <a:t>percentile bootstrap CI</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red line denotes </a:t>
            </a:r>
            <a:r>
              <a:rPr lang="en-US" sz="1271" b="1" dirty="0">
                <a:solidFill>
                  <a:srgbClr val="FF0000"/>
                </a:solidFill>
                <a:latin typeface="Open Sans SemiBold" panose="020B0606030504020204" pitchFamily="34" charset="0"/>
                <a:ea typeface="Open Sans SemiBold" panose="020B0606030504020204" pitchFamily="34" charset="0"/>
                <a:cs typeface="Open Sans SemiBold" panose="020B0606030504020204" pitchFamily="34" charset="0"/>
              </a:rPr>
              <a:t>sandwich estimator CI</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outcome event rate indicator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a_y</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confounding strength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a_c</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treatment prevalence indicator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a_t</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t>
            </a:r>
            <a:endPar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15" name="Subtitel 2">
            <a:extLst>
              <a:ext uri="{FF2B5EF4-FFF2-40B4-BE49-F238E27FC236}">
                <a16:creationId xmlns:a16="http://schemas.microsoft.com/office/drawing/2014/main" id="{F817BDFF-4560-861C-7D2E-6E6F57249C05}"/>
              </a:ext>
            </a:extLst>
          </p:cNvPr>
          <p:cNvSpPr txBox="1">
            <a:spLocks/>
          </p:cNvSpPr>
          <p:nvPr/>
        </p:nvSpPr>
        <p:spPr>
          <a:xfrm>
            <a:off x="8098592" y="25462151"/>
            <a:ext cx="5317474" cy="2068259"/>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ts val="2331"/>
              </a:lnSpc>
              <a:spcBef>
                <a:spcPts val="0"/>
              </a:spcBef>
            </a:pPr>
            <a:r>
              <a:rPr lang="en-GB" sz="1554" b="1" dirty="0">
                <a:solidFill>
                  <a:schemeClr val="tx2"/>
                </a:solidFill>
                <a:latin typeface="Open Sans" panose="020B0606030504020204" pitchFamily="34" charset="0"/>
                <a:ea typeface="Open Sans" panose="020B0606030504020204" pitchFamily="34" charset="0"/>
                <a:cs typeface="Open Sans" panose="020B0606030504020204" pitchFamily="34" charset="0"/>
              </a:rPr>
              <a:t>Figure 3</a:t>
            </a:r>
          </a:p>
          <a:p>
            <a:pPr algn="l">
              <a:lnSpc>
                <a:spcPts val="1978"/>
              </a:lnSpc>
              <a:spcBef>
                <a:spcPts val="0"/>
              </a:spcBef>
            </a:pP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Bias-eliminated coverage of the 95% confidence interval over 1000 simulations with sample size n = 200. The green line denotes </a:t>
            </a:r>
            <a:r>
              <a:rPr lang="en-US" sz="1271" b="1" dirty="0">
                <a:solidFill>
                  <a:srgbClr val="92D050"/>
                </a:solidFill>
                <a:latin typeface="Open Sans SemiBold" panose="020B0606030504020204" pitchFamily="34" charset="0"/>
                <a:ea typeface="Open Sans SemiBold" panose="020B0606030504020204" pitchFamily="34" charset="0"/>
                <a:cs typeface="Open Sans SemiBold" panose="020B0606030504020204" pitchFamily="34" charset="0"/>
              </a:rPr>
              <a:t>the empirical bootstrap CI</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blue line denotes </a:t>
            </a:r>
            <a:r>
              <a:rPr lang="en-US" sz="1271" b="1" dirty="0">
                <a:solidFill>
                  <a:srgbClr val="00B0F0"/>
                </a:solidFill>
                <a:latin typeface="Open Sans SemiBold" panose="020B0606030504020204" pitchFamily="34" charset="0"/>
                <a:ea typeface="Open Sans SemiBold" panose="020B0606030504020204" pitchFamily="34" charset="0"/>
                <a:cs typeface="Open Sans SemiBold" panose="020B0606030504020204" pitchFamily="34" charset="0"/>
              </a:rPr>
              <a:t>percentile bootstrap CI</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red line denotes </a:t>
            </a:r>
            <a:r>
              <a:rPr lang="en-US" sz="1271" b="1" dirty="0">
                <a:solidFill>
                  <a:srgbClr val="FF0000"/>
                </a:solidFill>
                <a:latin typeface="Open Sans SemiBold" panose="020B0606030504020204" pitchFamily="34" charset="0"/>
                <a:ea typeface="Open Sans SemiBold" panose="020B0606030504020204" pitchFamily="34" charset="0"/>
                <a:cs typeface="Open Sans SemiBold" panose="020B0606030504020204" pitchFamily="34" charset="0"/>
              </a:rPr>
              <a:t>sandwich estimator CI</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dashed gray line marks 95%. The outcome event rate indicator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a_y</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confounding strength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a_c</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treatment prevalence indicator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a_t</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t>
            </a:r>
            <a:endPar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16" name="Subtitel 2">
            <a:extLst>
              <a:ext uri="{FF2B5EF4-FFF2-40B4-BE49-F238E27FC236}">
                <a16:creationId xmlns:a16="http://schemas.microsoft.com/office/drawing/2014/main" id="{D59B425D-FDC7-8D3D-D339-97160AA538A8}"/>
              </a:ext>
            </a:extLst>
          </p:cNvPr>
          <p:cNvSpPr txBox="1">
            <a:spLocks/>
          </p:cNvSpPr>
          <p:nvPr/>
        </p:nvSpPr>
        <p:spPr>
          <a:xfrm>
            <a:off x="14520381" y="20814423"/>
            <a:ext cx="5317474" cy="2068259"/>
          </a:xfrm>
          <a:prstGeom prst="rect">
            <a:avLst/>
          </a:prstGeom>
          <a:noFill/>
        </p:spPr>
        <p:txBody>
          <a:bodyPr vert="horz" wrap="square" lIns="0" tIns="0" rIns="0" bIns="0" rtlCol="0">
            <a:sp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lnSpc>
                <a:spcPts val="2331"/>
              </a:lnSpc>
              <a:spcBef>
                <a:spcPts val="0"/>
              </a:spcBef>
            </a:pPr>
            <a:r>
              <a:rPr lang="en-GB" sz="1554" b="1" dirty="0">
                <a:solidFill>
                  <a:schemeClr val="tx2"/>
                </a:solidFill>
                <a:latin typeface="Open Sans" panose="020B0606030504020204" pitchFamily="34" charset="0"/>
                <a:ea typeface="Open Sans" panose="020B0606030504020204" pitchFamily="34" charset="0"/>
                <a:cs typeface="Open Sans" panose="020B0606030504020204" pitchFamily="34" charset="0"/>
              </a:rPr>
              <a:t>Figure 4</a:t>
            </a:r>
          </a:p>
          <a:p>
            <a:pPr algn="l">
              <a:lnSpc>
                <a:spcPts val="1978"/>
              </a:lnSpc>
              <a:spcBef>
                <a:spcPts val="0"/>
              </a:spcBef>
            </a:pP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Bias of the MRD point estimates over 1000 simulations. The red line denotes the </a:t>
            </a:r>
            <a:r>
              <a:rPr lang="en-US" sz="1271" b="1" dirty="0">
                <a:solidFill>
                  <a:srgbClr val="FF0000"/>
                </a:solidFill>
                <a:latin typeface="Open Sans SemiBold" panose="020B0606030504020204" pitchFamily="34" charset="0"/>
                <a:ea typeface="Open Sans SemiBold" panose="020B0606030504020204" pitchFamily="34" charset="0"/>
                <a:cs typeface="Open Sans SemiBold" panose="020B0606030504020204" pitchFamily="34" charset="0"/>
              </a:rPr>
              <a:t>sample size n = 200</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green line denotes the </a:t>
            </a:r>
            <a:r>
              <a:rPr lang="en-US" sz="1271" b="1" dirty="0">
                <a:solidFill>
                  <a:srgbClr val="92D050"/>
                </a:solidFill>
                <a:latin typeface="Open Sans SemiBold" panose="020B0606030504020204" pitchFamily="34" charset="0"/>
                <a:ea typeface="Open Sans SemiBold" panose="020B0606030504020204" pitchFamily="34" charset="0"/>
                <a:cs typeface="Open Sans SemiBold" panose="020B0606030504020204" pitchFamily="34" charset="0"/>
              </a:rPr>
              <a:t>sample size n = 1000</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blue line denotes the </a:t>
            </a:r>
            <a:r>
              <a:rPr lang="en-US" sz="1271" b="1" dirty="0">
                <a:solidFill>
                  <a:srgbClr val="00B0F0"/>
                </a:solidFill>
                <a:latin typeface="Open Sans SemiBold" panose="020B0606030504020204" pitchFamily="34" charset="0"/>
                <a:ea typeface="Open Sans SemiBold" panose="020B0606030504020204" pitchFamily="34" charset="0"/>
                <a:cs typeface="Open Sans SemiBold" panose="020B0606030504020204" pitchFamily="34" charset="0"/>
              </a:rPr>
              <a:t>sample size n = 5000</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dashed gray line marks the reference value 0. The outcome event rate indicator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a_y</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the confounding strength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a_c</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 and the treatment prevalence indicator is denoted by </a:t>
            </a:r>
            <a:r>
              <a:rPr lang="en-US" sz="1271" b="1" dirty="0" err="1">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a_t</a:t>
            </a:r>
            <a:r>
              <a:rPr lang="en-US"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rPr>
              <a:t>.</a:t>
            </a:r>
            <a:endParaRPr lang="en-GB" sz="1271" b="1" dirty="0">
              <a:solidFill>
                <a:srgbClr val="0F1012"/>
              </a:solidFill>
              <a:latin typeface="Open Sans SemiBold" panose="020B0606030504020204" pitchFamily="34" charset="0"/>
              <a:ea typeface="Open Sans SemiBold" panose="020B0606030504020204" pitchFamily="34" charset="0"/>
              <a:cs typeface="Open Sans SemiBold" panose="020B0606030504020204" pitchFamily="34" charset="0"/>
            </a:endParaRPr>
          </a:p>
        </p:txBody>
      </p:sp>
      <p:sp>
        <p:nvSpPr>
          <p:cNvPr id="17" name="Tekstvak 58">
            <a:extLst>
              <a:ext uri="{FF2B5EF4-FFF2-40B4-BE49-F238E27FC236}">
                <a16:creationId xmlns:a16="http://schemas.microsoft.com/office/drawing/2014/main" id="{E04314F3-2F41-6C15-9D72-F4A651AA42C3}"/>
              </a:ext>
            </a:extLst>
          </p:cNvPr>
          <p:cNvSpPr txBox="1">
            <a:spLocks/>
          </p:cNvSpPr>
          <p:nvPr/>
        </p:nvSpPr>
        <p:spPr>
          <a:xfrm>
            <a:off x="16473190" y="29771004"/>
            <a:ext cx="4933403" cy="623624"/>
          </a:xfrm>
          <a:prstGeom prst="rect">
            <a:avLst/>
          </a:prstGeom>
          <a:noFill/>
        </p:spPr>
        <p:txBody>
          <a:bodyPr wrap="square" lIns="0" tIns="0" rIns="0" bIns="0" rtlCol="0">
            <a:noAutofit/>
          </a:bodyPr>
          <a:lstStyle/>
          <a:p>
            <a:pPr>
              <a:lnSpc>
                <a:spcPts val="2543"/>
              </a:lnSpc>
            </a:pPr>
            <a:r>
              <a:rPr lang="en-GB" sz="1978" b="1" dirty="0">
                <a:solidFill>
                  <a:srgbClr val="000000"/>
                </a:solidFill>
                <a:latin typeface="Open Sans SemiBold" panose="020B0606030504020204" pitchFamily="34" charset="0"/>
                <a:ea typeface="Open Sans SemiBold" panose="020B0606030504020204" pitchFamily="34" charset="0"/>
                <a:cs typeface="Open Sans SemiBold" panose="020B0606030504020204" pitchFamily="34" charset="0"/>
              </a:rPr>
              <a:t>https://github.com/flo1met/thesis_TTE</a:t>
            </a:r>
          </a:p>
        </p:txBody>
      </p:sp>
    </p:spTree>
    <p:extLst>
      <p:ext uri="{BB962C8B-B14F-4D97-AF65-F5344CB8AC3E}">
        <p14:creationId xmlns:p14="http://schemas.microsoft.com/office/powerpoint/2010/main" val="1435791218"/>
      </p:ext>
    </p:extLst>
  </p:cSld>
  <p:clrMapOvr>
    <a:masterClrMapping/>
  </p:clrMapOvr>
</p:sld>
</file>

<file path=ppt/theme/theme1.xml><?xml version="1.0" encoding="utf-8"?>
<a:theme xmlns:a="http://schemas.openxmlformats.org/drawingml/2006/main" name="Thema_UU">
  <a:themeElements>
    <a:clrScheme name="UU_Kleurenpalet voor MS Office">
      <a:dk1>
        <a:srgbClr val="000000"/>
      </a:dk1>
      <a:lt1>
        <a:srgbClr val="FFFFFF"/>
      </a:lt1>
      <a:dk2>
        <a:srgbClr val="C00935"/>
      </a:dk2>
      <a:lt2>
        <a:srgbClr val="D9D9D9"/>
      </a:lt2>
      <a:accent1>
        <a:srgbClr val="FFCD00"/>
      </a:accent1>
      <a:accent2>
        <a:srgbClr val="DD9562"/>
      </a:accent2>
      <a:accent3>
        <a:srgbClr val="911D56"/>
      </a:accent3>
      <a:accent4>
        <a:srgbClr val="63A593"/>
      </a:accent4>
      <a:accent5>
        <a:srgbClr val="161D41"/>
      </a:accent5>
      <a:accent6>
        <a:srgbClr val="6686C3"/>
      </a:accent6>
      <a:hlink>
        <a:srgbClr val="52287F"/>
      </a:hlink>
      <a:folHlink>
        <a:srgbClr val="623E2B"/>
      </a:folHlink>
    </a:clrScheme>
    <a:fontScheme name="Lettertype UU">
      <a:majorFont>
        <a:latin typeface="Verdana"/>
        <a:ea typeface=""/>
        <a:cs typeface=""/>
      </a:majorFont>
      <a:minorFont>
        <a:latin typeface="Verdana"/>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a:defPPr>
      </a:lstStyle>
    </a:txDef>
  </a:objectDefaults>
  <a:extraClrSchemeLst/>
  <a:extLst>
    <a:ext uri="{05A4C25C-085E-4340-85A3-A5531E510DB2}">
      <thm15:themeFamily xmlns:thm15="http://schemas.microsoft.com/office/thememl/2012/main" name="Thema_UU" id="{69539A96-05D9-9F44-937C-76FDE5EEAA32}" vid="{C9683E3C-EB62-FC4E-89BA-4F8478459AA6}"/>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Thema_UU</Template>
  <TotalTime>2618</TotalTime>
  <Words>1015</Words>
  <Application>Microsoft Office PowerPoint</Application>
  <PresentationFormat>Custom</PresentationFormat>
  <Paragraphs>42</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Merriweather</vt:lpstr>
      <vt:lpstr>Merriweather Regular</vt:lpstr>
      <vt:lpstr>Open Sans</vt:lpstr>
      <vt:lpstr>Open Sans SemiBold</vt:lpstr>
      <vt:lpstr>Verdana</vt:lpstr>
      <vt:lpstr>Thema_UU</vt:lpstr>
      <vt:lpstr>PowerPoint Presentation</vt:lpstr>
    </vt:vector>
  </TitlesOfParts>
  <Company>UU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Frouke</dc:creator>
  <cp:lastModifiedBy>Metwaly, F.J. (Florian)</cp:lastModifiedBy>
  <cp:revision>280</cp:revision>
  <cp:lastPrinted>2015-10-14T14:40:41Z</cp:lastPrinted>
  <dcterms:created xsi:type="dcterms:W3CDTF">2013-01-24T08:51:25Z</dcterms:created>
  <dcterms:modified xsi:type="dcterms:W3CDTF">2025-05-27T13:01:46Z</dcterms:modified>
</cp:coreProperties>
</file>

<file path=docProps/thumbnail.jpeg>
</file>